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BB88"/>
    <a:srgbClr val="87CBE2"/>
    <a:srgbClr val="77ABAA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66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5-2. </a:t>
            </a:r>
            <a:r>
              <a:rPr lang="ko-KR" altLang="en-US" dirty="0" smtClean="0"/>
              <a:t>수자원의 개발과 이용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세계 </a:t>
            </a:r>
            <a:r>
              <a:rPr lang="en-US" altLang="ko-KR" dirty="0" smtClean="0"/>
              <a:t>4</a:t>
            </a:r>
            <a:r>
              <a:rPr lang="ko-KR" altLang="en-US" dirty="0" smtClean="0"/>
              <a:t>대 문명 발상지와 인접 하천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060154"/>
              </p:ext>
            </p:extLst>
          </p:nvPr>
        </p:nvGraphicFramePr>
        <p:xfrm>
          <a:off x="827584" y="242088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문명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인접 하천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메소포타미아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티그리스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err="1" smtClean="0"/>
                        <a:t>유프라테스</a:t>
                      </a:r>
                      <a:r>
                        <a:rPr lang="ko-KR" altLang="en-US" dirty="0" smtClean="0"/>
                        <a:t> 강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인더스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인더스 강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황하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황하 강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이집트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나일강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335381"/>
              </p:ext>
            </p:extLst>
          </p:nvPr>
        </p:nvGraphicFramePr>
        <p:xfrm>
          <a:off x="755575" y="908717"/>
          <a:ext cx="7560840" cy="5554013"/>
        </p:xfrm>
        <a:graphic>
          <a:graphicData uri="http://schemas.openxmlformats.org/drawingml/2006/table">
            <a:tbl>
              <a:tblPr firstRow="1" firstCol="1" bandRow="1"/>
              <a:tblGrid>
                <a:gridCol w="1260140"/>
                <a:gridCol w="1260140"/>
                <a:gridCol w="1260140"/>
                <a:gridCol w="1260140"/>
                <a:gridCol w="1260140"/>
                <a:gridCol w="1260140"/>
              </a:tblGrid>
              <a:tr h="801413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국가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통계연도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수자원 </a:t>
                      </a:r>
                      <a:r>
                        <a:rPr lang="ko-KR" sz="1600" kern="0" dirty="0" err="1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이용량</a:t>
                      </a:r>
                      <a:r>
                        <a:rPr lang="en-US" sz="1600" kern="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/>
                      </a:r>
                      <a:br>
                        <a:rPr lang="en-US" sz="1600" kern="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</a:br>
                      <a:r>
                        <a:rPr lang="en-US" sz="1600" kern="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(</a:t>
                      </a:r>
                      <a:r>
                        <a:rPr lang="ko-KR" sz="1600" kern="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백만</a:t>
                      </a:r>
                      <a:r>
                        <a:rPr lang="en-US" sz="1600" kern="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m</a:t>
                      </a:r>
                      <a:r>
                        <a:rPr lang="en-US" sz="1600" kern="0" baseline="3000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3</a:t>
                      </a:r>
                      <a:r>
                        <a:rPr lang="en-US" sz="1600" kern="0" dirty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)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</a:t>
                      </a: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인당이용량</a:t>
                      </a:r>
                      <a: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/>
                      </a:r>
                      <a:b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</a:br>
                      <a: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(m</a:t>
                      </a:r>
                      <a:r>
                        <a:rPr lang="en-US" sz="1600" kern="0" baseline="3000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3</a:t>
                      </a:r>
                      <a: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/</a:t>
                      </a: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인</a:t>
                      </a:r>
                      <a: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)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지하수 이용률</a:t>
                      </a:r>
                      <a: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/>
                      </a:r>
                      <a:b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</a:br>
                      <a: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(%)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지표수 이용률</a:t>
                      </a:r>
                      <a: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/>
                      </a:r>
                      <a:b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</a:br>
                      <a:r>
                        <a:rPr lang="en-US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(%)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7B6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멕시코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2006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77,322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740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37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63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미국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476,800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1,690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24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76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한국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2003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29,163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610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13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87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F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뉴질랜드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2006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3,926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950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28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72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오스트리아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2002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3,816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470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28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72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덴마크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2004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680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130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97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프랑스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2004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33,715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560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19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81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독일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2004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35,557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430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17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83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룩셈부르크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1999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-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140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52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48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슬로바키아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2006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763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140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48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52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스웨덴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2004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2,676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300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23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77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스위스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2005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2,507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340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32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68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터키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2005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44,849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620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26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74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  <a:tr h="32851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0">
                          <a:effectLst/>
                          <a:latin typeface="+mj-lt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영국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2005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12,990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240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17</a:t>
                      </a:r>
                      <a:endParaRPr lang="ko-KR" sz="1600" kern="10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j-lt"/>
                          <a:ea typeface="맑은 고딕" panose="020B0503020000020004" pitchFamily="50" charset="-127"/>
                          <a:cs typeface="굴림" panose="020B0600000101010101" pitchFamily="50" charset="-127"/>
                        </a:rPr>
                        <a:t>83</a:t>
                      </a:r>
                      <a:endParaRPr lang="ko-KR" sz="1600" kern="100" dirty="0">
                        <a:effectLst/>
                        <a:latin typeface="+mj-lt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37278" marR="37278" marT="37278" marB="372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F2D7"/>
                    </a:solidFill>
                  </a:tcPr>
                </a:tc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727130" y="262386"/>
            <a:ext cx="81653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세계 주요 국가의 용수에 대한 지표수 및 지하수 의존율</a:t>
            </a:r>
            <a:r>
              <a:rPr lang="en-US" altLang="ko-KR" dirty="0"/>
              <a:t>(</a:t>
            </a:r>
            <a:r>
              <a:rPr lang="ko-KR" altLang="en-US" dirty="0"/>
              <a:t>국가지하수정보센터</a:t>
            </a:r>
            <a:r>
              <a:rPr lang="en-US" altLang="ko-KR" dirty="0"/>
              <a:t>).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83568" y="6370258"/>
            <a:ext cx="69665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http://www.korearth.net/lecture/gen_geo/earth_present/ch06/ch06_2.php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39881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68033"/>
            <a:ext cx="7560840" cy="5469839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115616" y="6101891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 err="1" smtClean="0"/>
              <a:t>이코노믹리뷰</a:t>
            </a:r>
            <a:endParaRPr lang="en-US" altLang="ko-KR" dirty="0" smtClean="0"/>
          </a:p>
          <a:p>
            <a:r>
              <a:rPr lang="en-US" altLang="ko-KR" sz="1200" dirty="0" smtClean="0"/>
              <a:t>http</a:t>
            </a:r>
            <a:r>
              <a:rPr lang="en-US" altLang="ko-KR" sz="1200" dirty="0"/>
              <a:t>://www.econovill.com/news/articleView.html?idxno=283689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30766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664"/>
            <a:ext cx="9144000" cy="5403273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34454" y="6309320"/>
            <a:ext cx="5886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https://www.kwater.or.kr/info/wstats01Page.do?s_mid=1705&amp;gbn=D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57117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5" y="2738437"/>
            <a:ext cx="4667250" cy="13811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24040" y="4581128"/>
            <a:ext cx="48683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조선일보</a:t>
            </a:r>
            <a:endParaRPr lang="en-US" altLang="ko-KR" dirty="0" smtClean="0"/>
          </a:p>
          <a:p>
            <a:r>
              <a:rPr lang="en-US" altLang="ko-KR" sz="1200" dirty="0"/>
              <a:t>http://www.chosun.com/national/news/200608/200608300078.html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5691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675" y="1085850"/>
            <a:ext cx="5962650" cy="4686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2160" y="177281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기타</a:t>
            </a:r>
            <a:endParaRPr lang="ko-KR" altLang="en-US" sz="1600"/>
          </a:p>
        </p:txBody>
      </p:sp>
      <p:sp>
        <p:nvSpPr>
          <p:cNvPr id="6" name="TextBox 5"/>
          <p:cNvSpPr txBox="1"/>
          <p:nvPr/>
        </p:nvSpPr>
        <p:spPr>
          <a:xfrm>
            <a:off x="5066030" y="143426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광업</a:t>
            </a:r>
            <a:endParaRPr lang="ko-KR" alt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976965" y="180572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제조업</a:t>
            </a:r>
            <a:endParaRPr lang="ko-KR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699792" y="227687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발전</a:t>
            </a:r>
            <a:endParaRPr lang="ko-KR" alt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104757" y="325972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상수도</a:t>
            </a:r>
            <a:endParaRPr lang="ko-KR" alt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248773" y="427548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생활</a:t>
            </a:r>
            <a:endParaRPr lang="ko-KR" alt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309677" y="393692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chemeClr val="bg1"/>
                </a:solidFill>
              </a:rPr>
              <a:t>농업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115481" y="6093296"/>
            <a:ext cx="2475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http://www.ftrctlb.com/node/167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0605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836712"/>
            <a:ext cx="6736473" cy="5178127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331640" y="638132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https://www.emaze.com/@AFRIFZLW/Water,-Plumbing-and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260648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세계 인구와 물 부족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992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764704"/>
            <a:ext cx="5420817" cy="55776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260648"/>
            <a:ext cx="369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우리나라 수자원 이용 현황 </a:t>
            </a:r>
            <a:r>
              <a:rPr lang="en-US" altLang="ko-KR" dirty="0" smtClean="0"/>
              <a:t>(2007)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282713" y="6471238"/>
            <a:ext cx="4526782" cy="287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https://www.water.or.kr/knowledge/educate/educate_05_05.do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30707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6262"/>
            <a:ext cx="7620000" cy="570547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183883" y="6453336"/>
            <a:ext cx="61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http://www.wvulsan.or.kr/xe/index.php?document_srl=66888&amp;mid=menu51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02231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432" y="773996"/>
            <a:ext cx="5369125" cy="5426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404664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우리나라 주요 댐의 분포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123728" y="6309320"/>
            <a:ext cx="61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http://www.korearth.net/lecture/gen_geo/earth_present/ch06/ch06_2.php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39166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79" y="846004"/>
            <a:ext cx="8484073" cy="5175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4766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소양강댐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6165304"/>
            <a:ext cx="55649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월간조선</a:t>
            </a:r>
            <a:endParaRPr lang="en-US" altLang="ko-KR" dirty="0" smtClean="0"/>
          </a:p>
          <a:p>
            <a:r>
              <a:rPr lang="en-US" altLang="ko-KR" sz="1200" dirty="0"/>
              <a:t>http://monthly.chosun.com/client/news/viw.asp?nNewsNumb=201010100020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85373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052736"/>
            <a:ext cx="6658751" cy="42126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54868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평화의 댐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5661248"/>
            <a:ext cx="59105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나무위키</a:t>
            </a:r>
            <a:endParaRPr lang="en-US" altLang="ko-KR" dirty="0" smtClean="0"/>
          </a:p>
          <a:p>
            <a:r>
              <a:rPr lang="en-US" altLang="ko-KR" sz="1200" dirty="0"/>
              <a:t>https://namu.wiki/w/%ED%8C%8C%EC%9D%BC:attachment/2007091600612_3.jpg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02685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69768"/>
            <a:ext cx="6763343" cy="45314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4046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청평댐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1983" y="5589240"/>
            <a:ext cx="6186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경기관광포탈</a:t>
            </a:r>
            <a:endParaRPr lang="en-US" altLang="ko-KR" dirty="0" smtClean="0"/>
          </a:p>
          <a:p>
            <a:r>
              <a:rPr lang="en-US" altLang="ko-KR" sz="1200" dirty="0"/>
              <a:t>http://ggtour.or.kr/blog/2016/04/24/%EA%B2%BD%EA%B8%B0%EB%8F%84-%EC%B2%AD%ED%8F%89%ED%98%B8-%EA%B2%BD%EA%B8%B0%EB%8F%84-%EC%B5%9C%EA%B3%A0%EC%9D%98-%EB%93%9C%EB%9D%BC%EC%9D%B4%EB%B8%8C%EC%BD%94%EC%8A%A4/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747003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2002</TotalTime>
  <Words>218</Words>
  <Application>Microsoft Office PowerPoint</Application>
  <PresentationFormat>화면 슬라이드 쇼(4:3)</PresentationFormat>
  <Paragraphs>133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굴림</vt:lpstr>
      <vt:lpstr>맑은 고딕</vt:lpstr>
      <vt:lpstr>Arial</vt:lpstr>
      <vt:lpstr>Times New Roman</vt:lpstr>
      <vt:lpstr>필수</vt:lpstr>
      <vt:lpstr>5-2. 수자원의 개발과 이용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jyu</cp:lastModifiedBy>
  <cp:revision>95</cp:revision>
  <dcterms:created xsi:type="dcterms:W3CDTF">2013-09-03T00:41:18Z</dcterms:created>
  <dcterms:modified xsi:type="dcterms:W3CDTF">2017-12-05T10:12:29Z</dcterms:modified>
</cp:coreProperties>
</file>